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306" r:id="rId5"/>
    <p:sldId id="278" r:id="rId6"/>
    <p:sldId id="311" r:id="rId7"/>
    <p:sldId id="282" r:id="rId8"/>
    <p:sldId id="285" r:id="rId9"/>
    <p:sldId id="286" r:id="rId10"/>
    <p:sldId id="290" r:id="rId11"/>
    <p:sldId id="295" r:id="rId12"/>
    <p:sldId id="291" r:id="rId13"/>
    <p:sldId id="294" r:id="rId14"/>
    <p:sldId id="292" r:id="rId15"/>
    <p:sldId id="293" r:id="rId16"/>
    <p:sldId id="298" r:id="rId17"/>
    <p:sldId id="299" r:id="rId18"/>
    <p:sldId id="302" r:id="rId19"/>
    <p:sldId id="303" r:id="rId20"/>
    <p:sldId id="308" r:id="rId21"/>
    <p:sldId id="312" r:id="rId22"/>
    <p:sldId id="313" r:id="rId23"/>
    <p:sldId id="287" r:id="rId24"/>
    <p:sldId id="275" r:id="rId25"/>
    <p:sldId id="276" r:id="rId26"/>
    <p:sldId id="297" r:id="rId27"/>
    <p:sldId id="267" r:id="rId28"/>
    <p:sldId id="314" r:id="rId29"/>
    <p:sldId id="315" r:id="rId30"/>
    <p:sldId id="304" r:id="rId31"/>
    <p:sldId id="30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5" autoAdjust="0"/>
    <p:restoredTop sz="94660"/>
  </p:normalViewPr>
  <p:slideViewPr>
    <p:cSldViewPr>
      <p:cViewPr varScale="1">
        <p:scale>
          <a:sx n="66" d="100"/>
          <a:sy n="66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447A16-1E71-407D-BE2F-DDDD2B2B34F7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d.org/Page/289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d.org/Page/425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543800" cy="1828800"/>
          </a:xfrm>
        </p:spPr>
        <p:txBody>
          <a:bodyPr/>
          <a:lstStyle/>
          <a:p>
            <a:r>
              <a:rPr lang="en-US" dirty="0"/>
              <a:t>Career Plan 12</a:t>
            </a:r>
            <a:br>
              <a:rPr lang="en-US" dirty="0"/>
            </a:br>
            <a:r>
              <a:rPr lang="en-US" sz="4000" dirty="0"/>
              <a:t>Student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Resume</a:t>
            </a:r>
          </a:p>
          <a:p>
            <a:r>
              <a:rPr lang="en-US" dirty="0"/>
              <a:t>Job Application</a:t>
            </a:r>
          </a:p>
        </p:txBody>
      </p:sp>
    </p:spTree>
    <p:extLst>
      <p:ext uri="{BB962C8B-B14F-4D97-AF65-F5344CB8AC3E}">
        <p14:creationId xmlns:p14="http://schemas.microsoft.com/office/powerpoint/2010/main" val="59690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1--Click on “Resume”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6772B-6939-4C60-A5DD-0E446B21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4688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B63F736-0138-44D0-BDD7-955B4EC4F494}"/>
              </a:ext>
            </a:extLst>
          </p:cNvPr>
          <p:cNvSpPr/>
          <p:nvPr/>
        </p:nvSpPr>
        <p:spPr>
          <a:xfrm>
            <a:off x="6934200" y="2743200"/>
            <a:ext cx="762000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1--From the drop down, you MUST complete entries for: 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OBJECTIVE, EDUCATION, and 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D737D-B857-405C-BEB9-58A3FAFA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939"/>
            <a:ext cx="9144000" cy="3988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1B331-7F81-4B16-85A6-8D3617DE2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423061"/>
            <a:ext cx="1351078" cy="13082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DD6211B-F62A-417C-B9A6-43C13D65ACD9}"/>
              </a:ext>
            </a:extLst>
          </p:cNvPr>
          <p:cNvSpPr/>
          <p:nvPr/>
        </p:nvSpPr>
        <p:spPr>
          <a:xfrm>
            <a:off x="6400800" y="3581400"/>
            <a:ext cx="1066800" cy="2414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D25A30-B96C-4FCC-A5F3-E671C61CB83D}"/>
              </a:ext>
            </a:extLst>
          </p:cNvPr>
          <p:cNvSpPr/>
          <p:nvPr/>
        </p:nvSpPr>
        <p:spPr>
          <a:xfrm>
            <a:off x="6400800" y="4495800"/>
            <a:ext cx="1143000" cy="24146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F1C4AA-966D-4057-937F-901AE5CDFFB5}"/>
              </a:ext>
            </a:extLst>
          </p:cNvPr>
          <p:cNvSpPr/>
          <p:nvPr/>
        </p:nvSpPr>
        <p:spPr>
          <a:xfrm>
            <a:off x="6553200" y="6248400"/>
            <a:ext cx="9144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1--Using OBJECTIVE as an example, 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enter the requested information</a:t>
            </a:r>
            <a:r>
              <a:rPr lang="en-US" sz="40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in the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870CD-F964-41F9-8705-9C2F6FBB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498525" cy="37933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2C5AA08-712D-46B2-82F0-3964867D84CF}"/>
              </a:ext>
            </a:extLst>
          </p:cNvPr>
          <p:cNvSpPr/>
          <p:nvPr/>
        </p:nvSpPr>
        <p:spPr>
          <a:xfrm>
            <a:off x="1219200" y="4495800"/>
            <a:ext cx="2971800" cy="1219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1--After you enter the information in the box, you will be able to see your entry on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5BEB1-0E0D-45D0-83DF-4828F810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4999"/>
            <a:ext cx="8137735" cy="34780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3C13A0-7276-4D25-B2B4-FCB156EB8253}"/>
              </a:ext>
            </a:extLst>
          </p:cNvPr>
          <p:cNvSpPr/>
          <p:nvPr/>
        </p:nvSpPr>
        <p:spPr>
          <a:xfrm>
            <a:off x="1295400" y="4572000"/>
            <a:ext cx="2819400" cy="1143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1--In addition to the required entries , you must complete 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two additional entries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5E09F-EC80-4905-B604-6CB4D5BE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7628"/>
            <a:ext cx="8534400" cy="37075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2252815-7715-4E72-939C-D0EE6105ADE2}"/>
              </a:ext>
            </a:extLst>
          </p:cNvPr>
          <p:cNvSpPr/>
          <p:nvPr/>
        </p:nvSpPr>
        <p:spPr>
          <a:xfrm>
            <a:off x="5943600" y="2895600"/>
            <a:ext cx="2133600" cy="2971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720E5-09C3-4717-8D3F-DE786AA2215E}"/>
              </a:ext>
            </a:extLst>
          </p:cNvPr>
          <p:cNvSpPr/>
          <p:nvPr/>
        </p:nvSpPr>
        <p:spPr>
          <a:xfrm>
            <a:off x="4724400" y="4114800"/>
            <a:ext cx="1447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1--Your 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resume</a:t>
            </a:r>
            <a:r>
              <a:rPr lang="en-US" sz="4000" dirty="0">
                <a:latin typeface="+mj-lt"/>
              </a:rPr>
              <a:t> will begin to take shape…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06564-CF1A-4762-AC99-B41483F1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67" y="1524000"/>
            <a:ext cx="6266299" cy="2681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D9CCF5-770E-4E9D-9BC7-7DE62BC3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66" y="4190753"/>
            <a:ext cx="6266299" cy="23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1--After you’ve completed the entries, you can choose to print your resume through 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Print/Export Resume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tab</a:t>
            </a:r>
            <a:r>
              <a:rPr lang="en-US" sz="4000" dirty="0">
                <a:latin typeface="+mj-lt"/>
              </a:rPr>
              <a:t>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Donut 3"/>
          <p:cNvSpPr/>
          <p:nvPr/>
        </p:nvSpPr>
        <p:spPr>
          <a:xfrm>
            <a:off x="2514600" y="3505200"/>
            <a:ext cx="3352800" cy="762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42710-D8AF-47B2-991F-C804F8CA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47800"/>
            <a:ext cx="8153400" cy="3657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61D82D-3D41-45A9-B199-FBDB45C13048}"/>
              </a:ext>
            </a:extLst>
          </p:cNvPr>
          <p:cNvSpPr/>
          <p:nvPr/>
        </p:nvSpPr>
        <p:spPr>
          <a:xfrm>
            <a:off x="2514600" y="2057400"/>
            <a:ext cx="12954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A2578-8F8D-4E41-87DF-A6244B4748C9}"/>
              </a:ext>
            </a:extLst>
          </p:cNvPr>
          <p:cNvSpPr/>
          <p:nvPr/>
        </p:nvSpPr>
        <p:spPr>
          <a:xfrm>
            <a:off x="1524000" y="3962400"/>
            <a:ext cx="8382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1—</a:t>
            </a:r>
            <a:r>
              <a:rPr lang="en-US" sz="4000" dirty="0">
                <a:solidFill>
                  <a:srgbClr val="00B0F0"/>
                </a:solidFill>
                <a:latin typeface="+mj-lt"/>
              </a:rPr>
              <a:t>Download Your Resume, and 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55E0B-F861-4958-AA4C-7DFD87AC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414111" cy="3810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5596D3-40C0-4FD9-8D5A-754F97314B02}"/>
              </a:ext>
            </a:extLst>
          </p:cNvPr>
          <p:cNvSpPr/>
          <p:nvPr/>
        </p:nvSpPr>
        <p:spPr>
          <a:xfrm>
            <a:off x="1447800" y="4800600"/>
            <a:ext cx="1295400" cy="304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7F9B7-9C15-4D47-A60F-A92CCD43BCC9}"/>
              </a:ext>
            </a:extLst>
          </p:cNvPr>
          <p:cNvSpPr/>
          <p:nvPr/>
        </p:nvSpPr>
        <p:spPr>
          <a:xfrm>
            <a:off x="1447800" y="3962400"/>
            <a:ext cx="838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1--Your resume is ready to be printed should you choose to do so.  You are NOT required to print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E83C5-E2DA-498D-A158-B0BE4C71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43000"/>
            <a:ext cx="8153400" cy="5228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65D19-1441-4337-AC4E-420FC6E4DDB2}"/>
              </a:ext>
            </a:extLst>
          </p:cNvPr>
          <p:cNvSpPr/>
          <p:nvPr/>
        </p:nvSpPr>
        <p:spPr>
          <a:xfrm>
            <a:off x="1219200" y="2286000"/>
            <a:ext cx="22860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6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1--This is an example of a completed resume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4648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All Seniors must complete the Resume Requirement.</a:t>
            </a:r>
          </a:p>
          <a:p>
            <a:r>
              <a:rPr lang="en-US" sz="2800" dirty="0"/>
              <a:t>All Seniors must complete a Job Application.</a:t>
            </a:r>
          </a:p>
          <a:p>
            <a:r>
              <a:rPr lang="en-US" sz="2800" dirty="0"/>
              <a:t>The Resume will be created in </a:t>
            </a:r>
            <a:r>
              <a:rPr lang="en-US" sz="2800" dirty="0" err="1"/>
              <a:t>Naviance</a:t>
            </a:r>
            <a:r>
              <a:rPr lang="en-US" sz="2800" dirty="0"/>
              <a:t>: </a:t>
            </a:r>
          </a:p>
          <a:p>
            <a:pPr lvl="1"/>
            <a:r>
              <a:rPr lang="en-US" sz="2600" dirty="0"/>
              <a:t>OPTION 1: under the “About Me” tab</a:t>
            </a:r>
          </a:p>
          <a:p>
            <a:pPr lvl="1"/>
            <a:r>
              <a:rPr lang="en-US" sz="2600" dirty="0"/>
              <a:t>OPTION 2: upload a document in the “Journal” tab</a:t>
            </a:r>
          </a:p>
          <a:p>
            <a:r>
              <a:rPr lang="en-US" sz="2800" dirty="0"/>
              <a:t>The Job Application will be uploaded to </a:t>
            </a:r>
            <a:r>
              <a:rPr lang="en-US" sz="2800" dirty="0" err="1"/>
              <a:t>Naviance</a:t>
            </a:r>
            <a:r>
              <a:rPr lang="en-US" sz="2800" dirty="0"/>
              <a:t> in the “Journal” tab.</a:t>
            </a:r>
          </a:p>
          <a:p>
            <a:r>
              <a:rPr lang="en-US" sz="2800" dirty="0"/>
              <a:t>Forum Mentor teachers will check completion by the assigned due date of </a:t>
            </a:r>
            <a:r>
              <a:rPr lang="en-US" sz="2800" b="1" dirty="0"/>
              <a:t>October 26, 2018</a:t>
            </a:r>
            <a:r>
              <a:rPr lang="en-US" sz="2800" dirty="0"/>
              <a:t>.</a:t>
            </a:r>
          </a:p>
          <a:p>
            <a:r>
              <a:rPr lang="en-US" sz="2800" dirty="0"/>
              <a:t>Career Plan credit (0.25) is required for graduation.</a:t>
            </a:r>
          </a:p>
        </p:txBody>
      </p:sp>
    </p:spTree>
    <p:extLst>
      <p:ext uri="{BB962C8B-B14F-4D97-AF65-F5344CB8AC3E}">
        <p14:creationId xmlns:p14="http://schemas.microsoft.com/office/powerpoint/2010/main" val="335896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OPTION 2—Upload your resume in the Journal tab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2113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Impact" panose="020B0806030902050204" pitchFamily="34" charset="0"/>
              </a:rPr>
              <a:t>Create your resume and save it as a PDF.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Impact" panose="020B0806030902050204" pitchFamily="34" charset="0"/>
              </a:rPr>
              <a:t>Upload it to the Journal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E8944-E56D-427A-84C5-1FA35F99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00778"/>
            <a:ext cx="5858934" cy="2619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2B262C-E549-445E-A690-E76A3E094B10}"/>
              </a:ext>
            </a:extLst>
          </p:cNvPr>
          <p:cNvSpPr/>
          <p:nvPr/>
        </p:nvSpPr>
        <p:spPr>
          <a:xfrm>
            <a:off x="2514600" y="5562600"/>
            <a:ext cx="6096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0FA1A2-CF06-4F08-ADBE-57CC6288D7DA}"/>
              </a:ext>
            </a:extLst>
          </p:cNvPr>
          <p:cNvSpPr/>
          <p:nvPr/>
        </p:nvSpPr>
        <p:spPr>
          <a:xfrm>
            <a:off x="6248400" y="5181600"/>
            <a:ext cx="5334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E892-1619-4100-AEAF-5496C567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Journal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DA3E8A-40D7-41CB-8153-A605DBAD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399"/>
            <a:ext cx="8001000" cy="41217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7B0881-A548-4F4E-9FFB-6A4A96C49B29}"/>
              </a:ext>
            </a:extLst>
          </p:cNvPr>
          <p:cNvSpPr/>
          <p:nvPr/>
        </p:nvSpPr>
        <p:spPr>
          <a:xfrm>
            <a:off x="7391400" y="2514600"/>
            <a:ext cx="12954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A225-3BE5-4C79-9282-E664D9DD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2700" dirty="0"/>
              <a:t>Share with Counselors and Teachers (although you may share with parents if you like), and Find your Saved File, and click “Add”.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93F61-A581-4ABB-9717-C2CCB686A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3152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860E2-8939-49F4-BF1F-C69DA72B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29001"/>
            <a:ext cx="7467600" cy="533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AF8CC1-C16D-4385-8AE2-0139CB5B0CA0}"/>
              </a:ext>
            </a:extLst>
          </p:cNvPr>
          <p:cNvSpPr/>
          <p:nvPr/>
        </p:nvSpPr>
        <p:spPr>
          <a:xfrm>
            <a:off x="5334000" y="2667000"/>
            <a:ext cx="990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992D9-127F-4AD5-B93C-29AB563AD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985995"/>
            <a:ext cx="7354712" cy="7148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AC62E1C-19EF-436C-9AB2-B92956487641}"/>
              </a:ext>
            </a:extLst>
          </p:cNvPr>
          <p:cNvSpPr/>
          <p:nvPr/>
        </p:nvSpPr>
        <p:spPr>
          <a:xfrm>
            <a:off x="838199" y="3429000"/>
            <a:ext cx="2438401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D08382-36C9-486A-994E-977EF81667BB}"/>
              </a:ext>
            </a:extLst>
          </p:cNvPr>
          <p:cNvSpPr/>
          <p:nvPr/>
        </p:nvSpPr>
        <p:spPr>
          <a:xfrm>
            <a:off x="3886200" y="4114800"/>
            <a:ext cx="1219200" cy="433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Two:  Complete Job Application</a:t>
            </a:r>
          </a:p>
        </p:txBody>
      </p:sp>
      <p:pic>
        <p:nvPicPr>
          <p:cNvPr id="1026" name="Picture 2" descr="C:\Users\BCAUGHIE\AppData\Local\Microsoft\Windows\Temporary Internet Files\Content.IE5\OBP1INKS\MC90043259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6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Download job application template.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457200"/>
            <a:ext cx="4953000" cy="4114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/>
              <a:t>Go to the CB home page (www.cbsd.org) </a:t>
            </a:r>
          </a:p>
          <a:p>
            <a:pPr marL="457200" indent="-457200">
              <a:buAutoNum type="arabicPeriod"/>
            </a:pPr>
            <a:r>
              <a:rPr lang="en-US" sz="2800" dirty="0"/>
              <a:t>Click on “Teaching and Learning”</a:t>
            </a:r>
          </a:p>
          <a:p>
            <a:pPr marL="457200" indent="-457200">
              <a:buAutoNum type="arabicPeriod"/>
            </a:pPr>
            <a:r>
              <a:rPr lang="en-US" sz="2800" dirty="0"/>
              <a:t>Click on “Assessment”</a:t>
            </a:r>
          </a:p>
          <a:p>
            <a:pPr marL="457200" indent="-457200">
              <a:buAutoNum type="arabicPeriod"/>
            </a:pPr>
            <a:r>
              <a:rPr lang="en-US" sz="2800" dirty="0"/>
              <a:t>Click “Career Plan”.  This takes you to Career Plan Webpage.</a:t>
            </a:r>
          </a:p>
          <a:p>
            <a:pPr marL="457200" indent="-457200">
              <a:buAutoNum type="arabicPeriod"/>
            </a:pPr>
            <a:r>
              <a:rPr lang="en-US" sz="2800" dirty="0"/>
              <a:t>Or… Go to- </a:t>
            </a:r>
            <a:r>
              <a:rPr lang="en-US" sz="2800" dirty="0">
                <a:hlinkClick r:id="rId2"/>
              </a:rPr>
              <a:t>https://www.cbsd.org/Page/289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/>
              <a:t>Click on “Career Plan 12 Job Application”</a:t>
            </a:r>
          </a:p>
          <a:p>
            <a:pPr marL="457200" indent="-457200">
              <a:buAutoNum type="arabicPeriod"/>
            </a:pPr>
            <a:r>
              <a:rPr lang="en-US" sz="2800" dirty="0"/>
              <a:t>Fill out, save as your own Word Document</a:t>
            </a:r>
          </a:p>
          <a:p>
            <a:pPr marL="457200" indent="-457200">
              <a:buAutoNum type="arabicPeriod"/>
            </a:pPr>
            <a:r>
              <a:rPr lang="en-US" sz="2800" dirty="0"/>
              <a:t>Upload on “Journal Tab” in </a:t>
            </a:r>
            <a:r>
              <a:rPr lang="en-US" sz="2800" dirty="0" err="1"/>
              <a:t>Naviance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347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29053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Impact"/>
              </a:rPr>
              <a:t>Click on </a:t>
            </a:r>
            <a:r>
              <a:rPr lang="en-US" sz="3200" dirty="0">
                <a:solidFill>
                  <a:srgbClr val="00B0F0"/>
                </a:solidFill>
                <a:latin typeface="Impact"/>
              </a:rPr>
              <a:t>Career Plan </a:t>
            </a:r>
            <a:r>
              <a:rPr lang="en-US" sz="3200" dirty="0">
                <a:latin typeface="Impact"/>
              </a:rPr>
              <a:t>from the CBSD Assessment Page</a:t>
            </a:r>
            <a:endParaRPr lang="en-US" sz="3200" dirty="0">
              <a:solidFill>
                <a:srgbClr val="FFC000"/>
              </a:solidFill>
              <a:latin typeface="Impac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94E68-5100-41AA-8D3B-D215B58E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44" y="1506271"/>
            <a:ext cx="5624689" cy="2512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5D6DF-7A5F-4950-83A4-5E302CC88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565" y="4018801"/>
            <a:ext cx="5593645" cy="24049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1D11E9-B8A9-4E4A-A1B5-DA7B3443561D}"/>
              </a:ext>
            </a:extLst>
          </p:cNvPr>
          <p:cNvSpPr/>
          <p:nvPr/>
        </p:nvSpPr>
        <p:spPr>
          <a:xfrm>
            <a:off x="2209800" y="3429000"/>
            <a:ext cx="609600" cy="152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6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Click on 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Career Plan 12 Job Application </a:t>
            </a:r>
            <a:r>
              <a:rPr lang="en-US" sz="3200" dirty="0">
                <a:latin typeface="+mj-lt"/>
              </a:rPr>
              <a:t>template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F6D61-9925-4BF7-8ABA-DA1F348E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2" y="1295400"/>
            <a:ext cx="6430435" cy="35051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392F78-5CCF-4B5E-8F80-3B3AC8CA232E}"/>
              </a:ext>
            </a:extLst>
          </p:cNvPr>
          <p:cNvSpPr/>
          <p:nvPr/>
        </p:nvSpPr>
        <p:spPr>
          <a:xfrm>
            <a:off x="2819400" y="4114800"/>
            <a:ext cx="4830235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Fill out application, and save as Word Document</a:t>
            </a:r>
          </a:p>
          <a:p>
            <a:r>
              <a:rPr lang="en-US" sz="3600" dirty="0"/>
              <a:t>Add to Journal tab in Naviance</a:t>
            </a:r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1093-BBE4-4432-A9E5-DF9B35AC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Journal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DC94-5653-43F2-A8BF-200D89A59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294EB-C63E-47C4-8CC5-37FC12CE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399"/>
            <a:ext cx="8001000" cy="41217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6284FB2-847D-457B-AC32-880F076EECA5}"/>
              </a:ext>
            </a:extLst>
          </p:cNvPr>
          <p:cNvSpPr/>
          <p:nvPr/>
        </p:nvSpPr>
        <p:spPr>
          <a:xfrm>
            <a:off x="7543800" y="2514600"/>
            <a:ext cx="9906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9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A225-3BE5-4C79-9282-E664D9DD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2700" dirty="0"/>
              <a:t>Share with Counselors and Teachers (although you may share with parents if you like), and Find your Saved File, and click “Add”.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993F61-A581-4ABB-9717-C2CCB686A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3152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860E2-8939-49F4-BF1F-C69DA72B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29001"/>
            <a:ext cx="7467600" cy="533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AF8CC1-C16D-4385-8AE2-0139CB5B0CA0}"/>
              </a:ext>
            </a:extLst>
          </p:cNvPr>
          <p:cNvSpPr/>
          <p:nvPr/>
        </p:nvSpPr>
        <p:spPr>
          <a:xfrm>
            <a:off x="5334000" y="2667000"/>
            <a:ext cx="990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992D9-127F-4AD5-B93C-29AB563AD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985995"/>
            <a:ext cx="7354712" cy="7148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AC62E1C-19EF-436C-9AB2-B92956487641}"/>
              </a:ext>
            </a:extLst>
          </p:cNvPr>
          <p:cNvSpPr/>
          <p:nvPr/>
        </p:nvSpPr>
        <p:spPr>
          <a:xfrm>
            <a:off x="838199" y="3429000"/>
            <a:ext cx="2438401" cy="533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D08382-36C9-486A-994E-977EF81667BB}"/>
              </a:ext>
            </a:extLst>
          </p:cNvPr>
          <p:cNvSpPr/>
          <p:nvPr/>
        </p:nvSpPr>
        <p:spPr>
          <a:xfrm>
            <a:off x="3886200" y="4114800"/>
            <a:ext cx="1219200" cy="4336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6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One:  Create Resume in </a:t>
            </a:r>
            <a:r>
              <a:rPr lang="en-US" dirty="0" err="1"/>
              <a:t>Naviance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0"/>
            <a:ext cx="6172200" cy="3848100"/>
          </a:xfrm>
        </p:spPr>
      </p:pic>
    </p:spTree>
    <p:extLst>
      <p:ext uri="{BB962C8B-B14F-4D97-AF65-F5344CB8AC3E}">
        <p14:creationId xmlns:p14="http://schemas.microsoft.com/office/powerpoint/2010/main" val="171519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Resume (Added as a Journal in Naviance)—due </a:t>
            </a:r>
            <a:r>
              <a:rPr lang="en-US" sz="3600" b="1" dirty="0"/>
              <a:t>Wednesday, October 26</a:t>
            </a:r>
          </a:p>
          <a:p>
            <a:r>
              <a:rPr lang="en-US" sz="3600" dirty="0"/>
              <a:t>Job application (Added as a Journal Tab on Naviance)—due </a:t>
            </a:r>
            <a:r>
              <a:rPr lang="en-US" sz="3600" b="1" dirty="0"/>
              <a:t>Wednesday, October 26</a:t>
            </a:r>
          </a:p>
          <a:p>
            <a:r>
              <a:rPr lang="en-US" sz="3600" dirty="0"/>
              <a:t>Uploads will be checked in forum</a:t>
            </a:r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Power Point Presentation is also available on the Class of 2019 webpage: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https://www.cbsd.org/Page/42521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One:  Create Resume in </a:t>
            </a:r>
            <a:r>
              <a:rPr lang="en-US" dirty="0" err="1"/>
              <a:t>Naviance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2994434" cy="3352800"/>
          </a:xfrm>
        </p:spPr>
      </p:pic>
      <p:sp>
        <p:nvSpPr>
          <p:cNvPr id="3" name="TextBox 2"/>
          <p:cNvSpPr txBox="1"/>
          <p:nvPr/>
        </p:nvSpPr>
        <p:spPr>
          <a:xfrm>
            <a:off x="4114800" y="785191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Impact" panose="020B0806030902050204" pitchFamily="34" charset="0"/>
              </a:rPr>
              <a:t>You have two options for creating your resume: </a:t>
            </a:r>
          </a:p>
          <a:p>
            <a:endParaRPr lang="en-US" sz="2400" i="1" dirty="0">
              <a:latin typeface="Impact" panose="020B0806030902050204" pitchFamily="34" charset="0"/>
            </a:endParaRPr>
          </a:p>
          <a:p>
            <a:r>
              <a:rPr lang="en-US" sz="2400" i="1" dirty="0">
                <a:latin typeface="Impact" panose="020B0806030902050204" pitchFamily="34" charset="0"/>
              </a:rPr>
              <a:t>OPTION 1 –Create it directly in </a:t>
            </a:r>
            <a:r>
              <a:rPr lang="en-US" sz="2400" i="1" dirty="0" err="1">
                <a:latin typeface="Impact" panose="020B0806030902050204" pitchFamily="34" charset="0"/>
              </a:rPr>
              <a:t>Naviance</a:t>
            </a:r>
            <a:endParaRPr lang="en-US" sz="2400" i="1" dirty="0">
              <a:latin typeface="Impact" panose="020B0806030902050204" pitchFamily="34" charset="0"/>
            </a:endParaRPr>
          </a:p>
          <a:p>
            <a:endParaRPr lang="en-US" sz="2400" i="1" dirty="0">
              <a:latin typeface="Impact" panose="020B0806030902050204" pitchFamily="34" charset="0"/>
            </a:endParaRPr>
          </a:p>
          <a:p>
            <a:r>
              <a:rPr lang="en-US" sz="2400" i="1" dirty="0">
                <a:latin typeface="Impact" panose="020B0806030902050204" pitchFamily="34" charset="0"/>
              </a:rPr>
              <a:t>OPTION 2—Create it in Word (or another file format) and upload it to the Journal Tab in </a:t>
            </a:r>
            <a:r>
              <a:rPr lang="en-US" sz="2400" i="1" dirty="0" err="1">
                <a:latin typeface="Impact" panose="020B0806030902050204" pitchFamily="34" charset="0"/>
              </a:rPr>
              <a:t>Naviance</a:t>
            </a:r>
            <a:endParaRPr lang="en-US" sz="2400" i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058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rgbClr val="00B0F0"/>
                </a:solidFill>
              </a:rPr>
              <a:t>Go to CB webpage; click on Naviance</a:t>
            </a:r>
          </a:p>
        </p:txBody>
      </p:sp>
      <p:sp>
        <p:nvSpPr>
          <p:cNvPr id="8" name="Donut 7"/>
          <p:cNvSpPr/>
          <p:nvPr/>
        </p:nvSpPr>
        <p:spPr>
          <a:xfrm>
            <a:off x="5486400" y="4114800"/>
            <a:ext cx="1066800" cy="4572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486400" y="36830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4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+mj-lt"/>
              </a:rPr>
              <a:t>Logging on to </a:t>
            </a:r>
            <a:r>
              <a:rPr lang="en-US" sz="4800" dirty="0" err="1">
                <a:solidFill>
                  <a:srgbClr val="00B0F0"/>
                </a:solidFill>
                <a:latin typeface="+mj-lt"/>
              </a:rPr>
              <a:t>Naviance</a:t>
            </a:r>
            <a:r>
              <a:rPr lang="en-US" sz="4800" dirty="0">
                <a:solidFill>
                  <a:srgbClr val="00B0F0"/>
                </a:solidFill>
                <a:latin typeface="+mj-lt"/>
              </a:rPr>
              <a:t>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3FD596-D77C-4F0F-8823-9D7345AC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31BC6-6725-4354-AF23-B7C5B6FA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0" y="1676401"/>
            <a:ext cx="751451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0"/>
            <a:ext cx="6798734" cy="9165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Logging on to </a:t>
            </a:r>
            <a:r>
              <a:rPr lang="en-US" dirty="0" err="1">
                <a:solidFill>
                  <a:srgbClr val="00B0F0"/>
                </a:solidFill>
              </a:rPr>
              <a:t>Naviance</a:t>
            </a:r>
            <a:r>
              <a:rPr lang="en-US" dirty="0">
                <a:solidFill>
                  <a:srgbClr val="00B0F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5621482"/>
            <a:ext cx="7928263" cy="550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Go to CBSD webpage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1371600"/>
            <a:ext cx="6798734" cy="4249881"/>
          </a:xfrm>
          <a:prstGeom prst="rect">
            <a:avLst/>
          </a:prstGeom>
        </p:spPr>
      </p:pic>
      <p:pic>
        <p:nvPicPr>
          <p:cNvPr id="1028" name="Picture 4" descr="https://upload.wikimedia.org/wikipedia/commons/thumb/b/b5/PES-Red-Arrow.svg/2000px-PES-Red-Arrow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387" y="2376813"/>
            <a:ext cx="589921" cy="5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thumb/b/b5/PES-Red-Arrow.svg/2000px-PES-Red-Arrow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387" y="3824613"/>
            <a:ext cx="589921" cy="5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Go to </a:t>
            </a:r>
            <a:r>
              <a:rPr lang="en-US" sz="4900" dirty="0">
                <a:solidFill>
                  <a:srgbClr val="00B0F0"/>
                </a:solidFill>
              </a:rPr>
              <a:t>email / password </a:t>
            </a:r>
            <a:r>
              <a:rPr lang="en-US" sz="4900" dirty="0">
                <a:solidFill>
                  <a:schemeClr val="tx2"/>
                </a:solidFill>
              </a:rPr>
              <a:t>boxes</a:t>
            </a:r>
          </a:p>
        </p:txBody>
      </p:sp>
      <p:sp>
        <p:nvSpPr>
          <p:cNvPr id="4" name="Donut 3"/>
          <p:cNvSpPr/>
          <p:nvPr/>
        </p:nvSpPr>
        <p:spPr>
          <a:xfrm>
            <a:off x="1821455" y="2971800"/>
            <a:ext cx="2590800" cy="1143000"/>
          </a:xfrm>
          <a:prstGeom prst="donut">
            <a:avLst>
              <a:gd name="adj" fmla="val 7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458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 IF YOU HAVE FORGOTTEN YOUR PASSWORD OR HAVE CHANGED YOUR EMAIL, PLEASE SEE MS. SCHAMP IN THE GUIDANCE OFFICE.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4CFDD-C599-4E4C-9C7D-F1F4B6A5D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6145E-6C7F-41F2-940F-58F4F1EC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714"/>
            <a:ext cx="7010400" cy="38900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645E94-756C-4905-B4A6-9F451B49C3E1}"/>
              </a:ext>
            </a:extLst>
          </p:cNvPr>
          <p:cNvSpPr/>
          <p:nvPr/>
        </p:nvSpPr>
        <p:spPr>
          <a:xfrm>
            <a:off x="868956" y="3084688"/>
            <a:ext cx="952499" cy="4769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CCA9AB-AD1B-4E2D-BE2A-A41290936A14}"/>
              </a:ext>
            </a:extLst>
          </p:cNvPr>
          <p:cNvSpPr/>
          <p:nvPr/>
        </p:nvSpPr>
        <p:spPr>
          <a:xfrm>
            <a:off x="914400" y="3657600"/>
            <a:ext cx="1066800" cy="4769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Click on </a:t>
            </a:r>
            <a:r>
              <a:rPr lang="en-US" sz="4900" dirty="0">
                <a:solidFill>
                  <a:srgbClr val="00B0F0"/>
                </a:solidFill>
              </a:rPr>
              <a:t>Log In</a:t>
            </a:r>
          </a:p>
        </p:txBody>
      </p:sp>
      <p:sp>
        <p:nvSpPr>
          <p:cNvPr id="4" name="Donut 3"/>
          <p:cNvSpPr/>
          <p:nvPr/>
        </p:nvSpPr>
        <p:spPr>
          <a:xfrm>
            <a:off x="2057400" y="4038600"/>
            <a:ext cx="1524000" cy="533400"/>
          </a:xfrm>
          <a:prstGeom prst="donut">
            <a:avLst>
              <a:gd name="adj" fmla="val 15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FE1C1-1303-42F3-A9EA-52DDBA41C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786F5-55F7-4945-904B-40A94196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" y="1323142"/>
            <a:ext cx="8510587" cy="54309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BA5C927-455D-408C-94AA-E0C99886FC85}"/>
              </a:ext>
            </a:extLst>
          </p:cNvPr>
          <p:cNvSpPr/>
          <p:nvPr/>
        </p:nvSpPr>
        <p:spPr>
          <a:xfrm>
            <a:off x="2348089" y="5872290"/>
            <a:ext cx="1676400" cy="862012"/>
          </a:xfrm>
          <a:prstGeom prst="ellipse">
            <a:avLst/>
          </a:prstGeom>
          <a:noFill/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/>
        </p:nvSpPr>
        <p:spPr>
          <a:xfrm>
            <a:off x="3048000" y="2590800"/>
            <a:ext cx="1066800" cy="6858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2667000" y="2493264"/>
            <a:ext cx="2133600" cy="571500"/>
          </a:xfrm>
          <a:prstGeom prst="donut">
            <a:avLst>
              <a:gd name="adj" fmla="val 13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OPTION 1--Click on “About Me” tab, then “My Stuff” menu, then “Resume”</a:t>
            </a:r>
          </a:p>
        </p:txBody>
      </p:sp>
      <p:sp>
        <p:nvSpPr>
          <p:cNvPr id="7" name="Donut 6"/>
          <p:cNvSpPr/>
          <p:nvPr/>
        </p:nvSpPr>
        <p:spPr>
          <a:xfrm>
            <a:off x="1905000" y="4000500"/>
            <a:ext cx="2133600" cy="571500"/>
          </a:xfrm>
          <a:prstGeom prst="donut">
            <a:avLst>
              <a:gd name="adj" fmla="val 13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87D0E-9C14-461F-B460-286A3627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244"/>
            <a:ext cx="9067800" cy="358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5C5CCB-99E2-4AC1-AAFA-5473C4412C0A}"/>
              </a:ext>
            </a:extLst>
          </p:cNvPr>
          <p:cNvSpPr/>
          <p:nvPr/>
        </p:nvSpPr>
        <p:spPr>
          <a:xfrm>
            <a:off x="1143000" y="1860804"/>
            <a:ext cx="609600" cy="47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16C88-998B-47EE-B229-877BCBB142A7}"/>
              </a:ext>
            </a:extLst>
          </p:cNvPr>
          <p:cNvSpPr/>
          <p:nvPr/>
        </p:nvSpPr>
        <p:spPr>
          <a:xfrm>
            <a:off x="6934200" y="2116497"/>
            <a:ext cx="10668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518A6-F1C5-44F1-81BD-E13DBCA69B54}"/>
              </a:ext>
            </a:extLst>
          </p:cNvPr>
          <p:cNvSpPr/>
          <p:nvPr/>
        </p:nvSpPr>
        <p:spPr>
          <a:xfrm>
            <a:off x="7696200" y="1381107"/>
            <a:ext cx="609600" cy="5334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2E0BB-E3A2-42C6-89F7-088FDD890BB1}"/>
              </a:ext>
            </a:extLst>
          </p:cNvPr>
          <p:cNvSpPr/>
          <p:nvPr/>
        </p:nvSpPr>
        <p:spPr>
          <a:xfrm>
            <a:off x="7010400" y="2779014"/>
            <a:ext cx="800100" cy="28575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DFCB3-45FD-40B2-91DF-976DD135AD4F}"/>
              </a:ext>
            </a:extLst>
          </p:cNvPr>
          <p:cNvSpPr/>
          <p:nvPr/>
        </p:nvSpPr>
        <p:spPr>
          <a:xfrm>
            <a:off x="1158522" y="4842901"/>
            <a:ext cx="609600" cy="47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E95FCAC-AA44-4689-858E-5948D861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82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1503</TotalTime>
  <Words>610</Words>
  <Application>Microsoft Office PowerPoint</Application>
  <PresentationFormat>On-screen Show (4:3)</PresentationFormat>
  <Paragraphs>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Impact</vt:lpstr>
      <vt:lpstr>Times New Roman</vt:lpstr>
      <vt:lpstr>NewsPrint</vt:lpstr>
      <vt:lpstr>Career Plan 12 Student Guide</vt:lpstr>
      <vt:lpstr>The Basics</vt:lpstr>
      <vt:lpstr>Step One:  Create Resume in Naviance</vt:lpstr>
      <vt:lpstr>Step One:  Create Resume in Naviance</vt:lpstr>
      <vt:lpstr>       Go to CB webpage; click on Naviance</vt:lpstr>
      <vt:lpstr>Logging on to Naviance…</vt:lpstr>
      <vt:lpstr>       Go to email / password boxes</vt:lpstr>
      <vt:lpstr>       Click on Log In</vt:lpstr>
      <vt:lpstr>PowerPoint Presentation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Add a Journal</vt:lpstr>
      <vt:lpstr>     Share with Counselors and Teachers (although you may share with parents if you like), and Find your Saved File, and click “Add”. </vt:lpstr>
      <vt:lpstr>Step Two:  Complete Job Application</vt:lpstr>
      <vt:lpstr>1.  Download job application template.</vt:lpstr>
      <vt:lpstr>PowerPoint Presentation</vt:lpstr>
      <vt:lpstr>PowerPoint Presentation</vt:lpstr>
      <vt:lpstr>PowerPoint Presentation</vt:lpstr>
      <vt:lpstr>Add a Journal</vt:lpstr>
      <vt:lpstr>     Share with Counselors and Teachers (although you may share with parents if you like), and Find your Saved File, and click “Add”. </vt:lpstr>
      <vt:lpstr>Due Dates</vt:lpstr>
      <vt:lpstr>For Your Reference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 12</dc:title>
  <dc:creator>CORR, LISA</dc:creator>
  <cp:lastModifiedBy>SMITH, IAN</cp:lastModifiedBy>
  <cp:revision>62</cp:revision>
  <cp:lastPrinted>2013-07-24T20:40:35Z</cp:lastPrinted>
  <dcterms:created xsi:type="dcterms:W3CDTF">2012-09-25T17:06:58Z</dcterms:created>
  <dcterms:modified xsi:type="dcterms:W3CDTF">2018-10-16T14:44:05Z</dcterms:modified>
</cp:coreProperties>
</file>